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6" r:id="rId7"/>
    <p:sldId id="263" r:id="rId8"/>
    <p:sldId id="267" r:id="rId9"/>
    <p:sldId id="264" r:id="rId10"/>
    <p:sldId id="268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706D-E40A-454E-B818-A3919D97EB76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4AF0-222E-4377-B67B-6D850B5122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13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706D-E40A-454E-B818-A3919D97EB76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4AF0-222E-4377-B67B-6D850B5122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91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706D-E40A-454E-B818-A3919D97EB76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4AF0-222E-4377-B67B-6D850B5122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85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706D-E40A-454E-B818-A3919D97EB76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4AF0-222E-4377-B67B-6D850B5122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2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706D-E40A-454E-B818-A3919D97EB76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4AF0-222E-4377-B67B-6D850B5122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30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706D-E40A-454E-B818-A3919D97EB76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4AF0-222E-4377-B67B-6D850B5122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0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706D-E40A-454E-B818-A3919D97EB76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4AF0-222E-4377-B67B-6D850B5122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26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706D-E40A-454E-B818-A3919D97EB76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4AF0-222E-4377-B67B-6D850B5122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90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706D-E40A-454E-B818-A3919D97EB76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4AF0-222E-4377-B67B-6D850B5122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29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706D-E40A-454E-B818-A3919D97EB76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4AF0-222E-4377-B67B-6D850B5122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58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706D-E40A-454E-B818-A3919D97EB76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4AF0-222E-4377-B67B-6D850B5122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81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E706D-E40A-454E-B818-A3919D97EB76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24AF0-222E-4377-B67B-6D850B5122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46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462BA68-FB88-003F-E6B7-F4879D77F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537"/>
            <a:ext cx="7886700" cy="823070"/>
          </a:xfrm>
        </p:spPr>
        <p:txBody>
          <a:bodyPr/>
          <a:lstStyle/>
          <a:p>
            <a:pPr algn="ctr"/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富士山登山鉄道の問題点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6494245-7504-D7E5-ADA1-DDD81E64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00" y="986211"/>
            <a:ext cx="8892000" cy="5791631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ja-JP" altLang="ja-JP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富士山は泣いている！富士山の本質性（日本人の根本神・根本心）を傷つける行為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ja-JP" altLang="ja-JP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「世界文化遺産</a:t>
            </a: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」</a:t>
            </a:r>
            <a:r>
              <a:rPr lang="ja-JP" altLang="ja-JP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登録の意義・目的である「開発の抑止」「持続可能な環境の保全」に反する行為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ja-JP" altLang="ja-JP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想定される「富士山大噴火」の危険性を軽視した行為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ja-JP" altLang="ja-JP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富士山の雪崩・土砂流・風雨・降雪等のすさまじい「自然力・破壊力」を無視した傲慢な行為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ja-JP" altLang="ja-JP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登山鉄道建設の必要性に係る根拠の希薄性・不透明感</a:t>
            </a:r>
          </a:p>
          <a:p>
            <a:pPr lvl="1" algn="just">
              <a:buFont typeface="Wingdings" panose="05000000000000000000" pitchFamily="2" charset="2"/>
              <a:buChar char="l"/>
            </a:pPr>
            <a:r>
              <a:rPr lang="ja-JP" altLang="ja-JP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環境負荷</a:t>
            </a: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へ</a:t>
            </a:r>
            <a:r>
              <a:rPr lang="ja-JP" altLang="ja-JP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の懸念、来訪者・大型バスの増加、</a:t>
            </a:r>
            <a:r>
              <a:rPr lang="en-US" altLang="ja-JP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CO2</a:t>
            </a:r>
            <a:r>
              <a:rPr lang="ja-JP" altLang="ja-JP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排出量の増加、景観問題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ja-JP" altLang="ja-JP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五合目からの「集中型観光」から富士山</a:t>
            </a:r>
            <a:r>
              <a:rPr lang="en-US" altLang="ja-JP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360</a:t>
            </a:r>
            <a:r>
              <a:rPr lang="ja-JP" altLang="ja-JP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度の四季折々の魅力を楽しめる「分散型観光」への転換</a:t>
            </a:r>
            <a:endParaRPr lang="en-US" altLang="ja-JP" kern="100" dirty="0"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l"/>
            </a:pPr>
            <a:r>
              <a:rPr lang="ja-JP" altLang="ja-JP" dirty="0"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世界的観光のトレンドは「原生への回帰」</a:t>
            </a:r>
            <a:endParaRPr lang="ja-JP" altLang="en-US" sz="5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796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97B69C6-91E8-4ACA-0265-5B2C02349BDF}"/>
              </a:ext>
            </a:extLst>
          </p:cNvPr>
          <p:cNvSpPr txBox="1">
            <a:spLocks/>
          </p:cNvSpPr>
          <p:nvPr/>
        </p:nvSpPr>
        <p:spPr>
          <a:xfrm>
            <a:off x="628650" y="99537"/>
            <a:ext cx="7886700" cy="82307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現状・課題と富士山登山鉄道の必要性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AC94F2-5C3B-9143-CC0F-C9C6E0EB8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428"/>
            <a:ext cx="9144000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8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97B69C6-91E8-4ACA-0265-5B2C02349BDF}"/>
              </a:ext>
            </a:extLst>
          </p:cNvPr>
          <p:cNvSpPr txBox="1">
            <a:spLocks/>
          </p:cNvSpPr>
          <p:nvPr/>
        </p:nvSpPr>
        <p:spPr>
          <a:xfrm>
            <a:off x="234315" y="99537"/>
            <a:ext cx="8675370" cy="82307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現状・課題と富士山登山鉄道の必要性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5A32E78C-DC6F-9C75-D2F0-BF0D411F96DA}"/>
              </a:ext>
            </a:extLst>
          </p:cNvPr>
          <p:cNvSpPr txBox="1">
            <a:spLocks/>
          </p:cNvSpPr>
          <p:nvPr/>
        </p:nvSpPr>
        <p:spPr>
          <a:xfrm>
            <a:off x="126000" y="986211"/>
            <a:ext cx="8892000" cy="57916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SzPts val="2800"/>
              <a:buNone/>
            </a:pP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881FE5C-A9B3-A904-E5E8-E199E94F7FDA}"/>
              </a:ext>
            </a:extLst>
          </p:cNvPr>
          <p:cNvGrpSpPr/>
          <p:nvPr/>
        </p:nvGrpSpPr>
        <p:grpSpPr>
          <a:xfrm>
            <a:off x="844879" y="790085"/>
            <a:ext cx="7454243" cy="3612481"/>
            <a:chOff x="126000" y="790085"/>
            <a:chExt cx="7454243" cy="3612481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996C9A89-3AB7-98A0-6FF1-84C57490F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00" y="790085"/>
              <a:ext cx="5440834" cy="3586004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116A4245-0B78-839E-3DC6-E37F7E258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578" y="790085"/>
              <a:ext cx="1879665" cy="3612481"/>
            </a:xfrm>
            <a:prstGeom prst="rect">
              <a:avLst/>
            </a:prstGeom>
          </p:spPr>
        </p:pic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74069806-84BA-3285-A9EB-006E5FD5A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1" y="4439693"/>
            <a:ext cx="8866178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8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462BA68-FB88-003F-E6B7-F4879D77F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537"/>
            <a:ext cx="7886700" cy="823070"/>
          </a:xfrm>
        </p:spPr>
        <p:txBody>
          <a:bodyPr/>
          <a:lstStyle/>
          <a:p>
            <a:pPr algn="ctr"/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富士山登山鉄道の問題点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6494245-7504-D7E5-ADA1-DDD81E64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00" y="986211"/>
            <a:ext cx="8892000" cy="5791631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7"/>
            </a:pP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計画実現に係る合意形成・情報共有プロセスの稚拙性</a:t>
            </a:r>
          </a:p>
          <a:p>
            <a:pPr lvl="1" algn="just">
              <a:buFont typeface="Wingdings" panose="05000000000000000000" pitchFamily="2" charset="2"/>
              <a:buChar char="l"/>
            </a:pP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上から目線、環境</a:t>
            </a:r>
            <a:r>
              <a:rPr lang="en-US" altLang="ja-JP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NPO</a:t>
            </a: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や専門家、多様な利害者との議論欠如</a:t>
            </a:r>
          </a:p>
          <a:p>
            <a:pPr lvl="1" algn="just">
              <a:buFont typeface="Wingdings" panose="05000000000000000000" pitchFamily="2" charset="2"/>
              <a:buChar char="l"/>
            </a:pP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世界は「パートナーシップ・地域協働」の時代</a:t>
            </a:r>
          </a:p>
          <a:p>
            <a:pPr marL="457200" indent="-457200" algn="just">
              <a:buFont typeface="+mj-lt"/>
              <a:buAutoNum type="arabicPeriod" startAt="7"/>
            </a:pP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富士山は「世界の宝」「日本の宝」「静岡の宝」</a:t>
            </a:r>
            <a:r>
              <a:rPr lang="ja-JP" altLang="en-US" kern="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無視した狭小性</a:t>
            </a:r>
          </a:p>
          <a:p>
            <a:pPr lvl="1" algn="just">
              <a:buFont typeface="Wingdings" panose="05000000000000000000" pitchFamily="2" charset="2"/>
              <a:buChar char="l"/>
            </a:pP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「万事公論に決すべし」の発想無し</a:t>
            </a:r>
          </a:p>
          <a:p>
            <a:pPr lvl="1" algn="just">
              <a:buFont typeface="Wingdings" panose="05000000000000000000" pitchFamily="2" charset="2"/>
              <a:buChar char="l"/>
            </a:pP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山梨県の考えを優先した「銭の山」化</a:t>
            </a:r>
          </a:p>
          <a:p>
            <a:pPr marL="457200" indent="-457200" algn="just">
              <a:buFont typeface="+mj-lt"/>
              <a:buAutoNum type="arabicPeriod" startAt="7"/>
            </a:pP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多様な災害に対する「リスクマネジメント」の事前対策・想定が未熟な施策</a:t>
            </a:r>
          </a:p>
          <a:p>
            <a:pPr lvl="1" algn="just">
              <a:buFont typeface="Wingdings" panose="05000000000000000000" pitchFamily="2" charset="2"/>
              <a:buChar char="l"/>
            </a:pP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火山災害、地震災害、斜面災害、氷雪災害、風水害、山火事、土砂崩れ、大雪、竜巻、火山灰、火砕流等</a:t>
            </a:r>
          </a:p>
          <a:p>
            <a:pPr marL="457200" indent="-457200" algn="just">
              <a:buFont typeface="+mj-lt"/>
              <a:buAutoNum type="arabicPeriod" startAt="7"/>
            </a:pP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八合目からは「富士山浅間大社」の境内地</a:t>
            </a:r>
            <a:endParaRPr lang="en-US" altLang="ja-JP" kern="100" dirty="0"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l"/>
            </a:pP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土地所有者との調整不足</a:t>
            </a:r>
          </a:p>
          <a:p>
            <a:pPr lvl="1" algn="just">
              <a:buFont typeface="Wingdings" panose="05000000000000000000" pitchFamily="2" charset="2"/>
              <a:buChar char="l"/>
            </a:pP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「鎮爆」への恐怖心や「神の山」への畏敬の念を軽視</a:t>
            </a:r>
          </a:p>
        </p:txBody>
      </p:sp>
    </p:spTree>
    <p:extLst>
      <p:ext uri="{BB962C8B-B14F-4D97-AF65-F5344CB8AC3E}">
        <p14:creationId xmlns:p14="http://schemas.microsoft.com/office/powerpoint/2010/main" val="216668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462BA68-FB88-003F-E6B7-F4879D77F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537"/>
            <a:ext cx="7886700" cy="823070"/>
          </a:xfrm>
        </p:spPr>
        <p:txBody>
          <a:bodyPr/>
          <a:lstStyle/>
          <a:p>
            <a:pPr algn="ctr"/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富士山登山鉄道の問題点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6494245-7504-D7E5-ADA1-DDD81E64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00" y="986211"/>
            <a:ext cx="8892000" cy="5791631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11"/>
            </a:pP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「包括的管理基本計画」「富士山再生アクションプラン」の富士山圏域・国民的議論不足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登山鉄道の採算性の不確実性</a:t>
            </a:r>
          </a:p>
          <a:p>
            <a:pPr lvl="1" algn="just">
              <a:buFont typeface="Wingdings" panose="05000000000000000000" pitchFamily="2" charset="2"/>
              <a:buChar char="l"/>
            </a:pP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災害発生の頻発時、冬期での凍結・大雪、夏期での大雨自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運輸交通企業の匿名感・非現実性</a:t>
            </a:r>
          </a:p>
          <a:p>
            <a:pPr lvl="1" algn="just">
              <a:buFont typeface="Wingdings" panose="05000000000000000000" pitchFamily="2" charset="2"/>
              <a:buChar char="l"/>
            </a:pP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委員に京王電鉄㈱、小田急電鉄㈱が入っており、地元企業の富士急行㈱は蚊帳の外</a:t>
            </a:r>
            <a:r>
              <a:rPr lang="ja-JP" altLang="en-US" kern="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、</a:t>
            </a: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地域企業振興を無視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経済観光団体は登山鉄道実現で観光客減になる。事業を認知・理解しているのか</a:t>
            </a:r>
          </a:p>
          <a:p>
            <a:pPr lvl="1" algn="just">
              <a:buFont typeface="Wingdings" panose="05000000000000000000" pitchFamily="2" charset="2"/>
              <a:buChar char="l"/>
            </a:pP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登山客は</a:t>
            </a:r>
            <a:r>
              <a:rPr lang="en-US" altLang="ja-JP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25</a:t>
            </a: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万人以上には増えない</a:t>
            </a:r>
          </a:p>
          <a:p>
            <a:pPr lvl="1" algn="just">
              <a:buFont typeface="Wingdings" panose="05000000000000000000" pitchFamily="2" charset="2"/>
              <a:buChar char="l"/>
            </a:pP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通行料</a:t>
            </a:r>
            <a:r>
              <a:rPr lang="en-US" altLang="ja-JP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2,000</a:t>
            </a: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円＋入山料（任意）</a:t>
            </a:r>
            <a:r>
              <a:rPr lang="en-US" altLang="ja-JP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1,000</a:t>
            </a: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円＋</a:t>
            </a:r>
            <a:r>
              <a:rPr lang="en-US" altLang="ja-JP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LRT10,000</a:t>
            </a: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円＋入山規制</a:t>
            </a:r>
            <a:r>
              <a:rPr lang="en-US" altLang="ja-JP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4,000</a:t>
            </a: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人以内</a:t>
            </a:r>
          </a:p>
        </p:txBody>
      </p:sp>
    </p:spTree>
    <p:extLst>
      <p:ext uri="{BB962C8B-B14F-4D97-AF65-F5344CB8AC3E}">
        <p14:creationId xmlns:p14="http://schemas.microsoft.com/office/powerpoint/2010/main" val="98159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462BA68-FB88-003F-E6B7-F4879D77F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537"/>
            <a:ext cx="7886700" cy="823070"/>
          </a:xfrm>
        </p:spPr>
        <p:txBody>
          <a:bodyPr/>
          <a:lstStyle/>
          <a:p>
            <a:pPr algn="ctr"/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富士山登山鉄道の問題点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6494245-7504-D7E5-ADA1-DDD81E64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00" y="986211"/>
            <a:ext cx="8892000" cy="5791631"/>
          </a:xfrm>
        </p:spPr>
        <p:txBody>
          <a:bodyPr>
            <a:noAutofit/>
          </a:bodyPr>
          <a:lstStyle/>
          <a:p>
            <a:pPr marL="514350" indent="-514350" algn="just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Font typeface="+mj-lt"/>
              <a:buAutoNum type="arabicPeriod" startAt="15"/>
            </a:pPr>
            <a:r>
              <a:rPr kumimoji="1" lang="ja-JP" altLang="ja-JP" kern="100" dirty="0">
                <a:solidFill>
                  <a:srgbClr val="000000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ユネスコ（イコモス）等、この登山鉄道建設に世界的な批判</a:t>
            </a:r>
            <a:endParaRPr lang="ja-JP" altLang="ja-JP" dirty="0"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 algn="just">
              <a:spcBef>
                <a:spcPts val="1000"/>
              </a:spcBef>
              <a:buFont typeface="Wingdings" panose="05000000000000000000" pitchFamily="2" charset="2"/>
              <a:buChar char="l"/>
            </a:pPr>
            <a:r>
              <a:rPr kumimoji="1" lang="ja-JP" altLang="ja-JP" kern="100" dirty="0">
                <a:solidFill>
                  <a:srgbClr val="000000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日本人へのバッシング等に論理的</a:t>
            </a:r>
            <a:r>
              <a:rPr lang="ja-JP" altLang="en-US" kern="1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、</a:t>
            </a:r>
            <a:r>
              <a:rPr kumimoji="1" lang="ja-JP" altLang="ja-JP" kern="100" dirty="0">
                <a:solidFill>
                  <a:srgbClr val="000000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登録の意味から耐えられるのか？</a:t>
            </a:r>
            <a:endParaRPr lang="ja-JP" altLang="ja-JP" dirty="0"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514350" indent="-514350" algn="just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 startAt="15"/>
            </a:pPr>
            <a:r>
              <a:rPr kumimoji="1" lang="ja-JP" altLang="ja-JP" kern="100" dirty="0">
                <a:solidFill>
                  <a:srgbClr val="000000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登録</a:t>
            </a:r>
            <a:r>
              <a:rPr kumimoji="1" lang="en-US" altLang="ja-JP" kern="100" dirty="0">
                <a:solidFill>
                  <a:srgbClr val="000000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10</a:t>
            </a:r>
            <a:r>
              <a:rPr kumimoji="1" lang="ja-JP" altLang="ja-JP" kern="100" dirty="0">
                <a:solidFill>
                  <a:srgbClr val="000000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年目</a:t>
            </a:r>
            <a:r>
              <a:rPr kumimoji="1" lang="ja-JP" altLang="en-US" kern="100" dirty="0">
                <a:solidFill>
                  <a:srgbClr val="000000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、</a:t>
            </a:r>
            <a:r>
              <a:rPr kumimoji="1" lang="ja-JP" altLang="ja-JP" kern="100" dirty="0">
                <a:solidFill>
                  <a:srgbClr val="000000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</a:t>
            </a:r>
            <a:r>
              <a:rPr kumimoji="1" lang="en-US" altLang="ja-JP" kern="100" dirty="0">
                <a:solidFill>
                  <a:srgbClr val="000000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6</a:t>
            </a:r>
            <a:r>
              <a:rPr kumimoji="1" lang="ja-JP" altLang="ja-JP" kern="100" dirty="0">
                <a:solidFill>
                  <a:srgbClr val="000000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項目」の勧告・宿題は未解決、行政の怠慢</a:t>
            </a:r>
            <a:endParaRPr lang="ja-JP" altLang="ja-JP" dirty="0"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412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97B69C6-91E8-4ACA-0265-5B2C02349BDF}"/>
              </a:ext>
            </a:extLst>
          </p:cNvPr>
          <p:cNvSpPr txBox="1">
            <a:spLocks/>
          </p:cNvSpPr>
          <p:nvPr/>
        </p:nvSpPr>
        <p:spPr>
          <a:xfrm>
            <a:off x="234315" y="99537"/>
            <a:ext cx="8675370" cy="82307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現状・課題と富士山登山鉄道の必要性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5A32E78C-DC6F-9C75-D2F0-BF0D411F96DA}"/>
              </a:ext>
            </a:extLst>
          </p:cNvPr>
          <p:cNvSpPr txBox="1">
            <a:spLocks/>
          </p:cNvSpPr>
          <p:nvPr/>
        </p:nvSpPr>
        <p:spPr>
          <a:xfrm>
            <a:off x="126000" y="986211"/>
            <a:ext cx="8892000" cy="57916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SzPts val="2800"/>
              <a:buNone/>
            </a:pPr>
            <a:r>
              <a:rPr lang="ja-JP" altLang="en-US" sz="3600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適正利用</a:t>
            </a:r>
            <a:endParaRPr lang="en-US" altLang="ja-JP" sz="3600" dirty="0">
              <a:highlight>
                <a:srgbClr val="FFFF00"/>
              </a:highligh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457200" lvl="1" indent="0" algn="just">
              <a:buSzPts val="2800"/>
              <a:buNone/>
            </a:pPr>
            <a:r>
              <a:rPr lang="ja-JP" altLang="en-US" sz="36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ユネスコ・イコモスの指摘</a:t>
            </a:r>
            <a:endParaRPr lang="en-US" altLang="ja-JP" sz="3600" dirty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 algn="just">
              <a:buSzPts val="2800"/>
              <a:buFont typeface="Wingdings" panose="05000000000000000000" pitchFamily="2" charset="2"/>
              <a:buChar char="l"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収容力を踏まえた来訪者管理が必要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 algn="just">
              <a:buSzPts val="2800"/>
              <a:buFont typeface="Wingdings" panose="05000000000000000000" pitchFamily="2" charset="2"/>
              <a:buChar char="l"/>
            </a:pP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457200" lvl="1" indent="0" algn="just">
              <a:buSzPts val="2800"/>
              <a:buNone/>
            </a:pPr>
            <a:r>
              <a:rPr lang="ja-JP" altLang="en-US" sz="36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現状・課題</a:t>
            </a:r>
            <a:endParaRPr lang="en-US" altLang="ja-JP" sz="3600" dirty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 algn="just">
              <a:buSzPts val="2800"/>
              <a:buFont typeface="Wingdings" panose="05000000000000000000" pitchFamily="2" charset="2"/>
              <a:buChar char="l"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インバウンドを中心に</a:t>
            </a:r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来訪者は増加基調</a:t>
            </a:r>
            <a:endParaRPr lang="en-US" altLang="ja-JP" sz="36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 algn="just">
              <a:buSzPts val="2800"/>
              <a:buFont typeface="Wingdings" panose="05000000000000000000" pitchFamily="2" charset="2"/>
              <a:buChar char="l"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特定の季節や曜日に集中し、</a:t>
            </a:r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著しい混雑が発生</a:t>
            </a:r>
            <a:endParaRPr lang="en-US" altLang="ja-JP" sz="36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2" algn="just">
              <a:buSzPts val="2800"/>
              <a:buFont typeface="HGP創英角ｺﾞｼｯｸUB" panose="020B0900000000000000" pitchFamily="50" charset="-128"/>
              <a:buChar char="☞"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来訪者の平準化が必要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481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97B69C6-91E8-4ACA-0265-5B2C02349BDF}"/>
              </a:ext>
            </a:extLst>
          </p:cNvPr>
          <p:cNvSpPr txBox="1">
            <a:spLocks/>
          </p:cNvSpPr>
          <p:nvPr/>
        </p:nvSpPr>
        <p:spPr>
          <a:xfrm>
            <a:off x="628650" y="99537"/>
            <a:ext cx="7886700" cy="82307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現状・課題と富士山登山鉄道の必要性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2D5AB5-05C2-5C32-C25D-6B7556EBE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503"/>
            <a:ext cx="9144000" cy="35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89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97B69C6-91E8-4ACA-0265-5B2C02349BDF}"/>
              </a:ext>
            </a:extLst>
          </p:cNvPr>
          <p:cNvSpPr txBox="1">
            <a:spLocks/>
          </p:cNvSpPr>
          <p:nvPr/>
        </p:nvSpPr>
        <p:spPr>
          <a:xfrm>
            <a:off x="234315" y="99537"/>
            <a:ext cx="8675370" cy="82307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現状・課題と富士山登山鉄道の必要性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5A32E78C-DC6F-9C75-D2F0-BF0D411F96DA}"/>
              </a:ext>
            </a:extLst>
          </p:cNvPr>
          <p:cNvSpPr txBox="1">
            <a:spLocks/>
          </p:cNvSpPr>
          <p:nvPr/>
        </p:nvSpPr>
        <p:spPr>
          <a:xfrm>
            <a:off x="126000" y="986211"/>
            <a:ext cx="8892000" cy="57916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SzPts val="2800"/>
              <a:buNone/>
            </a:pPr>
            <a:r>
              <a:rPr lang="ja-JP" altLang="en-US" sz="3600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環境保全</a:t>
            </a:r>
            <a:endParaRPr lang="en-US" altLang="ja-JP" sz="3600" dirty="0">
              <a:highlight>
                <a:srgbClr val="FFFF00"/>
              </a:highligh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457200" lvl="1" indent="0" algn="just">
              <a:buSzPts val="2800"/>
              <a:buNone/>
            </a:pPr>
            <a:r>
              <a:rPr lang="ja-JP" altLang="en-US" sz="28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ユネスコ・イコモスの指摘</a:t>
            </a:r>
            <a:endParaRPr lang="en-US" altLang="ja-JP" sz="2800" dirty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 algn="just">
              <a:buSzPts val="2800"/>
              <a:buFont typeface="Wingdings" panose="05000000000000000000" pitchFamily="2" charset="2"/>
              <a:buChar char="l"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７、８月のピーク時、自家用車が道路に大きな圧力をかけている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 algn="just">
              <a:buSzPts val="2800"/>
              <a:buFont typeface="Wingdings" panose="05000000000000000000" pitchFamily="2" charset="2"/>
              <a:buChar char="l"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自動車・バスからの排気ガスが懸念される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 algn="just">
              <a:buSzPts val="2800"/>
              <a:buFont typeface="Wingdings" panose="05000000000000000000" pitchFamily="2" charset="2"/>
              <a:buChar char="l"/>
            </a:pP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457200" lvl="1" indent="0" algn="just">
              <a:buSzPts val="2800"/>
              <a:buNone/>
            </a:pPr>
            <a:r>
              <a:rPr lang="ja-JP" altLang="en-US" sz="28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現状・課題</a:t>
            </a:r>
            <a:endParaRPr lang="en-US" altLang="ja-JP" sz="2800" dirty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 algn="just">
              <a:buSzPts val="2800"/>
              <a:buFont typeface="Wingdings" panose="05000000000000000000" pitchFamily="2" charset="2"/>
              <a:buChar char="l"/>
            </a:pPr>
            <a:r>
              <a:rPr lang="ja-JP" altLang="en-US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大型バスの増加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により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CO2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等の排出量が増大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 algn="just">
              <a:buSzPts val="2800"/>
              <a:buFont typeface="Wingdings" panose="05000000000000000000" pitchFamily="2" charset="2"/>
              <a:buChar char="l"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混雑期には、</a:t>
            </a:r>
            <a:r>
              <a:rPr lang="ja-JP" altLang="en-US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トイレの機能低下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、水・燃料の運搬や自家発電による</a:t>
            </a:r>
            <a:r>
              <a:rPr lang="ja-JP" altLang="en-US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環境負荷の増大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などが懸念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2" algn="just">
              <a:buSzPts val="2800"/>
              <a:buFont typeface="HGP創英角ｺﾞｼｯｸUB" panose="020B0900000000000000" pitchFamily="50" charset="-128"/>
              <a:buChar char="☞"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クリーンな交通システムやライフラインが必要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933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97B69C6-91E8-4ACA-0265-5B2C02349BDF}"/>
              </a:ext>
            </a:extLst>
          </p:cNvPr>
          <p:cNvSpPr txBox="1">
            <a:spLocks/>
          </p:cNvSpPr>
          <p:nvPr/>
        </p:nvSpPr>
        <p:spPr>
          <a:xfrm>
            <a:off x="628650" y="99537"/>
            <a:ext cx="7886700" cy="82307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現状・課題と富士山登山鉄道の必要性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D824EEB-2BF2-46F5-32D8-42AA2BF06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343"/>
            <a:ext cx="9144000" cy="342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5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97B69C6-91E8-4ACA-0265-5B2C02349BDF}"/>
              </a:ext>
            </a:extLst>
          </p:cNvPr>
          <p:cNvSpPr txBox="1">
            <a:spLocks/>
          </p:cNvSpPr>
          <p:nvPr/>
        </p:nvSpPr>
        <p:spPr>
          <a:xfrm>
            <a:off x="234315" y="99537"/>
            <a:ext cx="8675370" cy="82307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現状・課題と富士山登山鉄道の必要性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5A32E78C-DC6F-9C75-D2F0-BF0D411F96DA}"/>
              </a:ext>
            </a:extLst>
          </p:cNvPr>
          <p:cNvSpPr txBox="1">
            <a:spLocks/>
          </p:cNvSpPr>
          <p:nvPr/>
        </p:nvSpPr>
        <p:spPr>
          <a:xfrm>
            <a:off x="126000" y="986211"/>
            <a:ext cx="8892000" cy="57916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SzPts val="2800"/>
              <a:buNone/>
            </a:pPr>
            <a:r>
              <a:rPr lang="ja-JP" altLang="en-US" sz="3600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景観改善</a:t>
            </a:r>
            <a:endParaRPr lang="en-US" altLang="ja-JP" sz="3600" dirty="0">
              <a:highlight>
                <a:srgbClr val="FFFF00"/>
              </a:highligh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457200" lvl="1" indent="0" algn="just">
              <a:buSzPts val="2800"/>
              <a:buNone/>
            </a:pPr>
            <a:r>
              <a:rPr lang="ja-JP" altLang="en-US" sz="28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ユネスコ・イコモスの指摘</a:t>
            </a:r>
            <a:endParaRPr lang="en-US" altLang="ja-JP" sz="2800" dirty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 algn="just">
              <a:buSzPts val="2800"/>
              <a:buFont typeface="Wingdings" panose="05000000000000000000" pitchFamily="2" charset="2"/>
              <a:buChar char="l"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山の神聖さや美しさと調和した来訪者施設が必要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 algn="just">
              <a:buSzPts val="2800"/>
              <a:buFont typeface="Wingdings" panose="05000000000000000000" pitchFamily="2" charset="2"/>
              <a:buChar char="l"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吉田口五合目の諸施設について意匠の改善を要す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 algn="just">
              <a:buSzPts val="2800"/>
              <a:buFont typeface="Wingdings" panose="05000000000000000000" pitchFamily="2" charset="2"/>
              <a:buChar char="l"/>
            </a:pP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457200" lvl="1" indent="0" algn="just">
              <a:buSzPts val="2800"/>
              <a:buNone/>
            </a:pPr>
            <a:r>
              <a:rPr lang="ja-JP" altLang="en-US" sz="280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現状・課題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 algn="just">
              <a:buSzPts val="2800"/>
              <a:buFont typeface="Wingdings" panose="05000000000000000000" pitchFamily="2" charset="2"/>
              <a:buChar char="l"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まとまりがなく、</a:t>
            </a:r>
            <a:r>
              <a:rPr lang="ja-JP" altLang="en-US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人工的で風情にかける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景観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2" algn="just">
              <a:buSzPts val="2800"/>
              <a:buFont typeface="HGP創英角ｺﾞｼｯｸUB" panose="020B0900000000000000" pitchFamily="50" charset="-128"/>
              <a:buChar char="☞"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五合目の景観・環境改善による観光地としての高付加価値化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2" algn="just">
              <a:buSzPts val="2800"/>
              <a:buFont typeface="HGP創英角ｺﾞｼｯｸUB" panose="020B0900000000000000" pitchFamily="50" charset="-128"/>
              <a:buChar char="☞"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上質な利用体験機会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4054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149</TotalTime>
  <Words>753</Words>
  <Application>Microsoft Office PowerPoint</Application>
  <PresentationFormat>画面に合わせる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HGP創英角ｺﾞｼｯｸUB</vt:lpstr>
      <vt:lpstr>HG創英角ｺﾞｼｯｸUB</vt:lpstr>
      <vt:lpstr>Arial</vt:lpstr>
      <vt:lpstr>Calibri</vt:lpstr>
      <vt:lpstr>Calibri Light</vt:lpstr>
      <vt:lpstr>Wingdings</vt:lpstr>
      <vt:lpstr>Office テーマ</vt:lpstr>
      <vt:lpstr>富士山登山鉄道の問題点</vt:lpstr>
      <vt:lpstr>富士山登山鉄道の問題点</vt:lpstr>
      <vt:lpstr>富士山登山鉄道の問題点</vt:lpstr>
      <vt:lpstr>富士山登山鉄道の問題点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富士山登山鉄道の問題点</dc:title>
  <dc:creator>豊博 渡辺</dc:creator>
  <cp:lastModifiedBy>豊博 渡辺</cp:lastModifiedBy>
  <cp:revision>2</cp:revision>
  <dcterms:created xsi:type="dcterms:W3CDTF">2024-02-03T04:15:06Z</dcterms:created>
  <dcterms:modified xsi:type="dcterms:W3CDTF">2024-02-03T06:44:49Z</dcterms:modified>
</cp:coreProperties>
</file>